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70" r:id="rId11"/>
    <p:sldId id="265" r:id="rId12"/>
    <p:sldId id="274" r:id="rId13"/>
    <p:sldId id="273" r:id="rId14"/>
    <p:sldId id="271" r:id="rId15"/>
    <p:sldId id="266" r:id="rId16"/>
    <p:sldId id="272" r:id="rId17"/>
    <p:sldId id="267" r:id="rId18"/>
    <p:sldId id="269" r:id="rId19"/>
    <p:sldId id="276" r:id="rId20"/>
    <p:sldId id="268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9DC279-599D-4294-8E3B-59828F3FACF6}" type="datetimeFigureOut">
              <a:rPr lang="en-AU" smtClean="0"/>
              <a:t>28/04/2015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618236-3F67-469B-9D22-A67688BC9CFA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anberrauav.org.a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UAV Outback Challenge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Stephen </a:t>
            </a:r>
            <a:r>
              <a:rPr lang="en-AU" dirty="0" smtClean="0"/>
              <a:t>Dade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8601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 - Imaging</a:t>
            </a:r>
            <a:endParaRPr lang="en-AU" dirty="0"/>
          </a:p>
        </p:txBody>
      </p:sp>
      <p:pic>
        <p:nvPicPr>
          <p:cNvPr id="5122" name="Picture 2" descr="E:\Documents\ANU Talk\joe_and_organisers_measuring_di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92688" cy="50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4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- </a:t>
            </a:r>
            <a:r>
              <a:rPr lang="en-AU" dirty="0" err="1" smtClean="0"/>
              <a:t>Comms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Range of </a:t>
            </a:r>
            <a:r>
              <a:rPr lang="en-AU" dirty="0" smtClean="0"/>
              <a:t>10km</a:t>
            </a:r>
            <a:endParaRPr lang="en-AU" dirty="0" smtClean="0"/>
          </a:p>
          <a:p>
            <a:r>
              <a:rPr lang="en-AU" dirty="0" smtClean="0"/>
              <a:t>UAV not able to have stabilised antennas</a:t>
            </a:r>
          </a:p>
          <a:p>
            <a:r>
              <a:rPr lang="en-AU" dirty="0" smtClean="0"/>
              <a:t>Reliable link - competition requirement</a:t>
            </a:r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04" y="1600200"/>
            <a:ext cx="3020991" cy="4525963"/>
          </a:xfrm>
        </p:spPr>
      </p:pic>
    </p:spTree>
    <p:extLst>
      <p:ext uri="{BB962C8B-B14F-4D97-AF65-F5344CB8AC3E}">
        <p14:creationId xmlns:p14="http://schemas.microsoft.com/office/powerpoint/2010/main" val="196433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 - </a:t>
            </a:r>
            <a:r>
              <a:rPr lang="en-AU" dirty="0" smtClean="0"/>
              <a:t>Bottle Drop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Wind effects</a:t>
            </a:r>
          </a:p>
          <a:p>
            <a:r>
              <a:rPr lang="en-AU" dirty="0" smtClean="0"/>
              <a:t>Padding to protect the bottle</a:t>
            </a:r>
          </a:p>
          <a:p>
            <a:r>
              <a:rPr lang="en-AU" dirty="0" smtClean="0"/>
              <a:t>Reliable release mechanism</a:t>
            </a:r>
          </a:p>
          <a:p>
            <a:r>
              <a:rPr lang="en-AU" dirty="0" smtClean="0"/>
              <a:t>Predicting the drop location</a:t>
            </a:r>
            <a:endParaRPr lang="en-AU" dirty="0"/>
          </a:p>
        </p:txBody>
      </p:sp>
      <p:pic>
        <p:nvPicPr>
          <p:cNvPr id="8194" name="Picture 2" descr="E:\Pictures\Photos\OBC 2014\Canberra-UAV\51-P1010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86530" cy="34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9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Bottle Drop Test</a:t>
            </a:r>
            <a:endParaRPr lang="en-AU" dirty="0"/>
          </a:p>
        </p:txBody>
      </p:sp>
      <p:pic>
        <p:nvPicPr>
          <p:cNvPr id="4" name="Bottle_Dro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63713"/>
            <a:ext cx="7467600" cy="4197350"/>
          </a:xfrm>
        </p:spPr>
      </p:pic>
    </p:spTree>
    <p:extLst>
      <p:ext uri="{BB962C8B-B14F-4D97-AF65-F5344CB8AC3E}">
        <p14:creationId xmlns:p14="http://schemas.microsoft.com/office/powerpoint/2010/main" val="18668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 - Bottle Drop</a:t>
            </a:r>
            <a:endParaRPr lang="en-AU" dirty="0"/>
          </a:p>
        </p:txBody>
      </p:sp>
      <p:pic>
        <p:nvPicPr>
          <p:cNvPr id="6146" name="Picture 2" descr="E:\Documents\ANU Talk\chute_unfurling_above_j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384903"/>
            <a:ext cx="6552728" cy="52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8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- Ground Station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Plenty of viewing space for data</a:t>
            </a:r>
          </a:p>
          <a:p>
            <a:r>
              <a:rPr lang="en-AU" dirty="0" smtClean="0"/>
              <a:t>Multiple operators</a:t>
            </a:r>
          </a:p>
          <a:p>
            <a:r>
              <a:rPr lang="en-AU" dirty="0" smtClean="0"/>
              <a:t>Power and networking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42493"/>
            <a:ext cx="3657600" cy="2441376"/>
          </a:xfrm>
        </p:spPr>
      </p:pic>
    </p:spTree>
    <p:extLst>
      <p:ext uri="{BB962C8B-B14F-4D97-AF65-F5344CB8AC3E}">
        <p14:creationId xmlns:p14="http://schemas.microsoft.com/office/powerpoint/2010/main" val="106755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Scores</a:t>
            </a:r>
            <a:endParaRPr lang="en-AU" dirty="0"/>
          </a:p>
        </p:txBody>
      </p:sp>
      <p:pic>
        <p:nvPicPr>
          <p:cNvPr id="7170" name="Picture 2" descr="E:\Pictures\Photos\OBC 2014\canberra uav\10599308_841229555910391_42511255813629555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64896" cy="2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4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Winners!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1" y="1379909"/>
            <a:ext cx="7200539" cy="5073427"/>
          </a:xfrm>
        </p:spPr>
      </p:pic>
    </p:spTree>
    <p:extLst>
      <p:ext uri="{BB962C8B-B14F-4D97-AF65-F5344CB8AC3E}">
        <p14:creationId xmlns:p14="http://schemas.microsoft.com/office/powerpoint/2010/main" val="71971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Accidents along the way</a:t>
            </a:r>
            <a:endParaRPr lang="en-AU" dirty="0"/>
          </a:p>
        </p:txBody>
      </p:sp>
      <p:pic>
        <p:nvPicPr>
          <p:cNvPr id="4098" name="Picture 2" descr="E:\Documents\ANU Talk\14904469322_7d8604ed12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1" y="1484784"/>
            <a:ext cx="744241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5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Accidents along the way</a:t>
            </a:r>
          </a:p>
        </p:txBody>
      </p:sp>
      <p:pic>
        <p:nvPicPr>
          <p:cNvPr id="1027" name="Picture 3" descr="E:\Documents\UAV Challenge\Bushmaster Crash\20140525_11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00" y="1410651"/>
            <a:ext cx="6915601" cy="51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Outback UAV Challenge (OBC) requires teams to design, build and operate a UAV capable of finding a missing bushwalker and drop a bottle of water to them</a:t>
            </a:r>
          </a:p>
          <a:p>
            <a:r>
              <a:rPr lang="en-US" dirty="0" smtClean="0"/>
              <a:t>$</a:t>
            </a:r>
            <a:r>
              <a:rPr lang="en-US" dirty="0"/>
              <a:t>50,000 first place prize</a:t>
            </a:r>
          </a:p>
          <a:p>
            <a:r>
              <a:rPr lang="en-US" dirty="0"/>
              <a:t>116 teams (2014) from around the world</a:t>
            </a:r>
          </a:p>
          <a:p>
            <a:r>
              <a:rPr lang="en-US" dirty="0"/>
              <a:t>Several Deliverables along the way</a:t>
            </a:r>
          </a:p>
          <a:p>
            <a:r>
              <a:rPr lang="en-US" dirty="0"/>
              <a:t>Very few teams make it to the end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34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Test in all weather conditions</a:t>
            </a:r>
          </a:p>
          <a:p>
            <a:r>
              <a:rPr lang="en-AU" dirty="0" smtClean="0"/>
              <a:t>Test all the time!</a:t>
            </a:r>
          </a:p>
          <a:p>
            <a:r>
              <a:rPr lang="en-AU" dirty="0" smtClean="0"/>
              <a:t>Simulate in software beforehand</a:t>
            </a:r>
          </a:p>
          <a:p>
            <a:r>
              <a:rPr lang="en-AU" dirty="0" err="1" smtClean="0"/>
              <a:t>Preflight</a:t>
            </a:r>
            <a:r>
              <a:rPr lang="en-AU" dirty="0" smtClean="0"/>
              <a:t> checklists</a:t>
            </a:r>
          </a:p>
          <a:p>
            <a:r>
              <a:rPr lang="en-AU" dirty="0" smtClean="0"/>
              <a:t>Small-scale tests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507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next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Buy more UAV’s!</a:t>
            </a:r>
          </a:p>
          <a:p>
            <a:r>
              <a:rPr lang="en-AU" dirty="0" smtClean="0"/>
              <a:t>Prepare for the next </a:t>
            </a:r>
            <a:r>
              <a:rPr lang="en-AU" dirty="0" smtClean="0"/>
              <a:t>competition (2016)</a:t>
            </a:r>
            <a:endParaRPr lang="en-AU" dirty="0" smtClean="0"/>
          </a:p>
          <a:p>
            <a:r>
              <a:rPr lang="en-AU" dirty="0" smtClean="0"/>
              <a:t>Collaborate with like-minded organisations</a:t>
            </a:r>
          </a:p>
          <a:p>
            <a:r>
              <a:rPr lang="en-AU" dirty="0" smtClean="0"/>
              <a:t>Advance the field of civilian UAV’s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79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AU" dirty="0" smtClean="0">
                <a:hlinkClick r:id="rId2"/>
              </a:rPr>
              <a:t>www.canberraUAV.org.au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 descr="E:\Pictures\Photos\OBC 2014\canberra uav\canberra uav\DSC_7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18" y="2636912"/>
            <a:ext cx="5111976" cy="34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8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OBC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443742" cy="4968553"/>
          </a:xfrm>
        </p:spPr>
      </p:pic>
    </p:spTree>
    <p:extLst>
      <p:ext uri="{BB962C8B-B14F-4D97-AF65-F5344CB8AC3E}">
        <p14:creationId xmlns:p14="http://schemas.microsoft.com/office/powerpoint/2010/main" val="124854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Objectives</a:t>
            </a:r>
          </a:p>
          <a:p>
            <a:pPr lvl="1"/>
            <a:r>
              <a:rPr lang="en-AU" dirty="0" smtClean="0"/>
              <a:t>UAV takes off from airport and autonomously travels 5km to search area</a:t>
            </a:r>
          </a:p>
          <a:p>
            <a:pPr lvl="1"/>
            <a:r>
              <a:rPr lang="en-AU" dirty="0" smtClean="0"/>
              <a:t>UAV covers the 1.5x2.5km search area, looking for the missing bushwalker (Joe)</a:t>
            </a:r>
          </a:p>
          <a:p>
            <a:pPr lvl="1"/>
            <a:r>
              <a:rPr lang="en-AU" dirty="0" smtClean="0"/>
              <a:t>Must then drop a bottle of water to Joe</a:t>
            </a:r>
          </a:p>
          <a:p>
            <a:pPr lvl="1"/>
            <a:r>
              <a:rPr lang="en-AU" dirty="0" smtClean="0"/>
              <a:t>Then UAV returns safely to the airport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7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Points are given for</a:t>
            </a:r>
          </a:p>
          <a:p>
            <a:pPr lvl="1"/>
            <a:r>
              <a:rPr lang="en-AU" dirty="0" smtClean="0"/>
              <a:t>Accuracy of bottle drop</a:t>
            </a:r>
          </a:p>
          <a:p>
            <a:pPr lvl="1"/>
            <a:r>
              <a:rPr lang="en-AU" dirty="0" smtClean="0"/>
              <a:t>Automatic detection of Joe’s position</a:t>
            </a:r>
          </a:p>
          <a:p>
            <a:pPr lvl="1"/>
            <a:r>
              <a:rPr lang="en-AU" dirty="0" smtClean="0"/>
              <a:t>Automatic </a:t>
            </a:r>
            <a:r>
              <a:rPr lang="en-AU" dirty="0" err="1" smtClean="0"/>
              <a:t>takeoff</a:t>
            </a:r>
            <a:r>
              <a:rPr lang="en-AU" dirty="0" smtClean="0"/>
              <a:t> and landing</a:t>
            </a:r>
          </a:p>
          <a:p>
            <a:pPr lvl="1"/>
            <a:r>
              <a:rPr lang="en-AU" dirty="0" smtClean="0"/>
              <a:t>Written and oral reports</a:t>
            </a:r>
          </a:p>
          <a:p>
            <a:r>
              <a:rPr lang="en-AU" dirty="0" smtClean="0"/>
              <a:t>Emphasis on Safety</a:t>
            </a:r>
          </a:p>
          <a:p>
            <a:pPr lvl="1"/>
            <a:r>
              <a:rPr lang="en-AU" dirty="0" smtClean="0"/>
              <a:t>All teams must prove that their UAV can be operated in a safe and controlled </a:t>
            </a:r>
            <a:r>
              <a:rPr lang="en-AU" dirty="0" smtClean="0"/>
              <a:t>manner</a:t>
            </a:r>
          </a:p>
          <a:p>
            <a:pPr lvl="1"/>
            <a:r>
              <a:rPr lang="en-AU" dirty="0" smtClean="0"/>
              <a:t>Failsafe systems must be demonstrated (on the ground)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28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Search Area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3274"/>
            <a:ext cx="3168352" cy="62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17908" y="1340768"/>
            <a:ext cx="2232248" cy="5268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70308" y="5076951"/>
            <a:ext cx="2373900" cy="152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63888" y="3681028"/>
            <a:ext cx="2232248" cy="144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3569" y="17003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Airport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018396" y="364037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Competition Boundary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15999" y="5076951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Search Area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47575" y="2069709"/>
            <a:ext cx="0" cy="8125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9992" y="229132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1km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4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- Airframe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Need ~60km range</a:t>
            </a:r>
          </a:p>
          <a:p>
            <a:r>
              <a:rPr lang="en-AU" dirty="0" smtClean="0"/>
              <a:t>Able to cope with strong winds</a:t>
            </a:r>
          </a:p>
          <a:p>
            <a:r>
              <a:rPr lang="en-AU" dirty="0" smtClean="0"/>
              <a:t>Big enough to carry avionics/</a:t>
            </a:r>
            <a:r>
              <a:rPr lang="en-AU" dirty="0" err="1" smtClean="0"/>
              <a:t>comms</a:t>
            </a:r>
            <a:r>
              <a:rPr lang="en-AU" dirty="0" smtClean="0"/>
              <a:t> </a:t>
            </a:r>
            <a:r>
              <a:rPr lang="en-AU" dirty="0" smtClean="0"/>
              <a:t>gear</a:t>
            </a:r>
            <a:endParaRPr lang="en-AU" dirty="0" smtClean="0"/>
          </a:p>
          <a:p>
            <a:r>
              <a:rPr lang="en-AU" dirty="0" smtClean="0"/>
              <a:t>Reliable</a:t>
            </a:r>
          </a:p>
          <a:p>
            <a:r>
              <a:rPr lang="en-AU" dirty="0" smtClean="0"/>
              <a:t>Able to be used on short runways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42493"/>
            <a:ext cx="3657600" cy="2441376"/>
          </a:xfrm>
        </p:spPr>
      </p:pic>
    </p:spTree>
    <p:extLst>
      <p:ext uri="{BB962C8B-B14F-4D97-AF65-F5344CB8AC3E}">
        <p14:creationId xmlns:p14="http://schemas.microsoft.com/office/powerpoint/2010/main" val="65534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- Autopilot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Reliability!</a:t>
            </a:r>
          </a:p>
          <a:p>
            <a:r>
              <a:rPr lang="en-AU" dirty="0" smtClean="0"/>
              <a:t>Accurate</a:t>
            </a:r>
          </a:p>
          <a:p>
            <a:r>
              <a:rPr lang="en-AU" dirty="0" smtClean="0"/>
              <a:t>Able to handle sensor failures or degradation</a:t>
            </a:r>
          </a:p>
          <a:p>
            <a:r>
              <a:rPr lang="en-AU" dirty="0" smtClean="0"/>
              <a:t>Easy to debug and test</a:t>
            </a:r>
          </a:p>
          <a:p>
            <a:r>
              <a:rPr lang="en-AU" dirty="0" smtClean="0"/>
              <a:t>(Relatively) affordable</a:t>
            </a:r>
            <a:endParaRPr lang="en-AU" dirty="0"/>
          </a:p>
        </p:txBody>
      </p:sp>
      <p:pic>
        <p:nvPicPr>
          <p:cNvPr id="3074" name="Picture 2" descr="http://baskaerospace.com.au/wp-content/uploads/2013/10/pixhawk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- Imaging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Ground resolution of 10cm/pixel</a:t>
            </a:r>
          </a:p>
          <a:p>
            <a:r>
              <a:rPr lang="en-AU" dirty="0" smtClean="0"/>
              <a:t>Sensitive camera sensor</a:t>
            </a:r>
          </a:p>
          <a:p>
            <a:r>
              <a:rPr lang="en-AU" dirty="0" smtClean="0"/>
              <a:t>Fast shutter</a:t>
            </a:r>
          </a:p>
          <a:p>
            <a:r>
              <a:rPr lang="en-AU" dirty="0" smtClean="0"/>
              <a:t>CPU power for </a:t>
            </a:r>
            <a:r>
              <a:rPr lang="en-AU" dirty="0" err="1" smtClean="0"/>
              <a:t>realtime</a:t>
            </a:r>
            <a:r>
              <a:rPr lang="en-AU" dirty="0" smtClean="0"/>
              <a:t> image processing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2856"/>
            <a:ext cx="4421124" cy="2951013"/>
          </a:xfrm>
        </p:spPr>
      </p:pic>
    </p:spTree>
    <p:extLst>
      <p:ext uri="{BB962C8B-B14F-4D97-AF65-F5344CB8AC3E}">
        <p14:creationId xmlns:p14="http://schemas.microsoft.com/office/powerpoint/2010/main" val="372733271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249</TotalTime>
  <Words>364</Words>
  <Application>Microsoft Office PowerPoint</Application>
  <PresentationFormat>On-screen Show (4:3)</PresentationFormat>
  <Paragraphs>79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UAV Outback Challenge</vt:lpstr>
      <vt:lpstr>The OBC</vt:lpstr>
      <vt:lpstr>The OBC</vt:lpstr>
      <vt:lpstr>The OBC</vt:lpstr>
      <vt:lpstr>The OBC</vt:lpstr>
      <vt:lpstr>The Search Area</vt:lpstr>
      <vt:lpstr>Challenges - Airframe</vt:lpstr>
      <vt:lpstr>Challenges - Autopilot</vt:lpstr>
      <vt:lpstr>Challenges - Imaging</vt:lpstr>
      <vt:lpstr>Challenges - Imaging</vt:lpstr>
      <vt:lpstr>Challenges - Comms</vt:lpstr>
      <vt:lpstr>Challenges - Bottle Drop</vt:lpstr>
      <vt:lpstr>A Bottle Drop Test</vt:lpstr>
      <vt:lpstr>Challenges - Bottle Drop</vt:lpstr>
      <vt:lpstr>Challenges - Ground Station</vt:lpstr>
      <vt:lpstr>Final Scores</vt:lpstr>
      <vt:lpstr>The Winners!</vt:lpstr>
      <vt:lpstr>Accidents along the way</vt:lpstr>
      <vt:lpstr>Accidents along the way</vt:lpstr>
      <vt:lpstr>Lessons Learnt</vt:lpstr>
      <vt:lpstr>Where to next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UAV Outback Challenge</dc:title>
  <dc:creator>Stephen</dc:creator>
  <cp:lastModifiedBy>Stephen</cp:lastModifiedBy>
  <cp:revision>35</cp:revision>
  <dcterms:created xsi:type="dcterms:W3CDTF">2015-04-27T09:53:36Z</dcterms:created>
  <dcterms:modified xsi:type="dcterms:W3CDTF">2015-04-28T13:30:32Z</dcterms:modified>
</cp:coreProperties>
</file>